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68" r:id="rId4"/>
    <p:sldId id="274" r:id="rId5"/>
    <p:sldId id="275" r:id="rId6"/>
    <p:sldId id="258" r:id="rId7"/>
    <p:sldId id="259" r:id="rId8"/>
    <p:sldId id="260" r:id="rId9"/>
    <p:sldId id="261" r:id="rId10"/>
    <p:sldId id="262" r:id="rId11"/>
    <p:sldId id="263" r:id="rId12"/>
    <p:sldId id="264" r:id="rId13"/>
    <p:sldId id="265" r:id="rId14"/>
    <p:sldId id="266" r:id="rId15"/>
    <p:sldId id="271" r:id="rId16"/>
    <p:sldId id="267" r:id="rId17"/>
    <p:sldId id="270" r:id="rId18"/>
    <p:sldId id="269"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86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8A68A3-C25E-4A05-A643-D1E48702C0F2}"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E8E22-F09D-43B9-BFD1-0F725AE7B88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8A68A3-C25E-4A05-A643-D1E48702C0F2}"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E8E22-F09D-43B9-BFD1-0F725AE7B88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8A68A3-C25E-4A05-A643-D1E48702C0F2}"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E8E22-F09D-43B9-BFD1-0F725AE7B88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78A68A3-C25E-4A05-A643-D1E48702C0F2}"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E8E22-F09D-43B9-BFD1-0F725AE7B88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8A68A3-C25E-4A05-A643-D1E48702C0F2}"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E8E22-F09D-43B9-BFD1-0F725AE7B88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8A68A3-C25E-4A05-A643-D1E48702C0F2}" type="datetimeFigureOut">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EE8E22-F09D-43B9-BFD1-0F725AE7B88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8A68A3-C25E-4A05-A643-D1E48702C0F2}" type="datetimeFigureOut">
              <a:rPr lang="en-US" smtClean="0"/>
              <a:t>2/25/2014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EE8E22-F09D-43B9-BFD1-0F725AE7B88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8A68A3-C25E-4A05-A643-D1E48702C0F2}" type="datetimeFigureOut">
              <a:rPr lang="en-US" smtClean="0"/>
              <a:t>2/25/2014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EE8E22-F09D-43B9-BFD1-0F725AE7B88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8A68A3-C25E-4A05-A643-D1E48702C0F2}" type="datetimeFigureOut">
              <a:rPr lang="en-US" smtClean="0"/>
              <a:t>2/25/2014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EE8E22-F09D-43B9-BFD1-0F725AE7B88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8A68A3-C25E-4A05-A643-D1E48702C0F2}" type="datetimeFigureOut">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EE8E22-F09D-43B9-BFD1-0F725AE7B88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8A68A3-C25E-4A05-A643-D1E48702C0F2}" type="datetimeFigureOut">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EE8E22-F09D-43B9-BFD1-0F725AE7B887}"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B78A68A3-C25E-4A05-A643-D1E48702C0F2}" type="datetimeFigureOut">
              <a:rPr lang="en-US" smtClean="0"/>
              <a:t>2/25/2014</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3EEE8E22-F09D-43B9-BFD1-0F725AE7B887}"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47800"/>
            <a:ext cx="7440822" cy="1219199"/>
          </a:xfrm>
        </p:spPr>
        <p:txBody>
          <a:bodyPr>
            <a:noAutofit/>
          </a:bodyPr>
          <a:lstStyle/>
          <a:p>
            <a:r>
              <a:rPr lang="en-US" sz="6600" dirty="0" smtClean="0">
                <a:latin typeface="Arial Black" panose="020B0A04020102020204" pitchFamily="34" charset="0"/>
              </a:rPr>
              <a:t>Rockdale County Schools</a:t>
            </a:r>
            <a:endParaRPr lang="en-US" sz="6600" dirty="0">
              <a:latin typeface="Arial Black" panose="020B0A04020102020204" pitchFamily="34" charset="0"/>
            </a:endParaRPr>
          </a:p>
        </p:txBody>
      </p:sp>
      <p:sp>
        <p:nvSpPr>
          <p:cNvPr id="3" name="Subtitle 2"/>
          <p:cNvSpPr>
            <a:spLocks noGrp="1"/>
          </p:cNvSpPr>
          <p:nvPr>
            <p:ph type="subTitle" idx="1"/>
          </p:nvPr>
        </p:nvSpPr>
        <p:spPr/>
        <p:txBody>
          <a:bodyPr>
            <a:noAutofit/>
          </a:bodyPr>
          <a:lstStyle/>
          <a:p>
            <a:r>
              <a:rPr lang="en-US" sz="4000" dirty="0" smtClean="0">
                <a:solidFill>
                  <a:schemeClr val="tx1">
                    <a:lumMod val="95000"/>
                    <a:lumOff val="5000"/>
                  </a:schemeClr>
                </a:solidFill>
              </a:rPr>
              <a:t>2014 Peer Mediation </a:t>
            </a:r>
          </a:p>
          <a:p>
            <a:r>
              <a:rPr lang="en-US" sz="4000" dirty="0" smtClean="0">
                <a:solidFill>
                  <a:schemeClr val="tx1">
                    <a:lumMod val="95000"/>
                    <a:lumOff val="5000"/>
                  </a:schemeClr>
                </a:solidFill>
              </a:rPr>
              <a:t>Graduation</a:t>
            </a:r>
            <a:endParaRPr lang="en-US" sz="4000" dirty="0">
              <a:solidFill>
                <a:schemeClr val="tx1">
                  <a:lumMod val="95000"/>
                  <a:lumOff val="5000"/>
                </a:schemeClr>
              </a:solidFill>
            </a:endParaRPr>
          </a:p>
        </p:txBody>
      </p:sp>
    </p:spTree>
    <p:extLst>
      <p:ext uri="{BB962C8B-B14F-4D97-AF65-F5344CB8AC3E}">
        <p14:creationId xmlns:p14="http://schemas.microsoft.com/office/powerpoint/2010/main" val="12595614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latin typeface="Arial Black" panose="020B0A04020102020204" pitchFamily="34" charset="0"/>
              </a:rPr>
              <a:t>Peer Mediation Coordinators</a:t>
            </a:r>
            <a:endParaRPr lang="en-US" sz="4000"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lvl="0"/>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Uphold </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the peer mediation standards</a:t>
            </a:r>
          </a:p>
          <a:p>
            <a:pPr lvl="0"/>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Foster administrative, faculty, and student support</a:t>
            </a:r>
          </a:p>
          <a:p>
            <a:pPr lvl="0"/>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Demonstrate </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sensitivity to bias awareness, cultural diversity, and prejudice reduction.</a:t>
            </a:r>
          </a:p>
          <a:p>
            <a:pPr lvl="0"/>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Maintain policies, procedures, and forms</a:t>
            </a:r>
          </a:p>
          <a:p>
            <a:pPr lvl="0"/>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Maintain records</a:t>
            </a:r>
          </a:p>
          <a:p>
            <a:pPr lvl="0"/>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Handle </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intake and case management</a:t>
            </a:r>
          </a:p>
          <a:p>
            <a:pPr lvl="0"/>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Evaluate student mediators through self-assessment, observation, and feedback from disputants.</a:t>
            </a:r>
          </a:p>
          <a:p>
            <a:endParaRPr lang="en-US" dirty="0"/>
          </a:p>
        </p:txBody>
      </p:sp>
    </p:spTree>
    <p:extLst>
      <p:ext uri="{BB962C8B-B14F-4D97-AF65-F5344CB8AC3E}">
        <p14:creationId xmlns:p14="http://schemas.microsoft.com/office/powerpoint/2010/main" val="28924070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420513" cy="924475"/>
          </a:xfrm>
        </p:spPr>
        <p:txBody>
          <a:bodyPr/>
          <a:lstStyle/>
          <a:p>
            <a:pPr algn="ctr"/>
            <a:r>
              <a:rPr lang="en-US" sz="3600" dirty="0" smtClean="0">
                <a:latin typeface="Arial Black" panose="020B0A04020102020204" pitchFamily="34" charset="0"/>
              </a:rPr>
              <a:t>Peer Mediation Coordinators</a:t>
            </a:r>
            <a:endParaRPr lang="en-US" sz="3600" dirty="0">
              <a:latin typeface="Arial Black" panose="020B0A040201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95427001"/>
              </p:ext>
            </p:extLst>
          </p:nvPr>
        </p:nvGraphicFramePr>
        <p:xfrm>
          <a:off x="457200" y="1524000"/>
          <a:ext cx="8229600" cy="4495800"/>
        </p:xfrm>
        <a:graphic>
          <a:graphicData uri="http://schemas.openxmlformats.org/drawingml/2006/table">
            <a:tbl>
              <a:tblPr firstRow="1" bandRow="1">
                <a:tableStyleId>{F5AB1C69-6EDB-4FF4-983F-18BD219EF322}</a:tableStyleId>
              </a:tblPr>
              <a:tblGrid>
                <a:gridCol w="2057400"/>
                <a:gridCol w="2057400"/>
                <a:gridCol w="2057400"/>
                <a:gridCol w="2057400"/>
              </a:tblGrid>
              <a:tr h="2247900">
                <a:tc>
                  <a:txBody>
                    <a:bodyPr/>
                    <a:lstStyle/>
                    <a:p>
                      <a:pPr algn="ctr"/>
                      <a:r>
                        <a:rPr lang="en-US" sz="2400" dirty="0" smtClean="0">
                          <a:solidFill>
                            <a:srgbClr val="00B0F0"/>
                          </a:solidFill>
                          <a:latin typeface="Arial Black" panose="020B0A04020102020204" pitchFamily="34" charset="0"/>
                        </a:rPr>
                        <a:t>Heritage</a:t>
                      </a:r>
                      <a:r>
                        <a:rPr lang="en-US" sz="2400" baseline="0" dirty="0" smtClean="0">
                          <a:solidFill>
                            <a:srgbClr val="00B0F0"/>
                          </a:solidFill>
                          <a:latin typeface="Arial Black" panose="020B0A04020102020204" pitchFamily="34" charset="0"/>
                        </a:rPr>
                        <a:t> High School</a:t>
                      </a:r>
                      <a:endParaRPr lang="en-US" sz="2400" dirty="0">
                        <a:solidFill>
                          <a:srgbClr val="00B0F0"/>
                        </a:solidFill>
                        <a:latin typeface="Arial Black" panose="020B0A04020102020204" pitchFamily="34" charset="0"/>
                      </a:endParaRPr>
                    </a:p>
                  </a:txBody>
                  <a:tcPr/>
                </a:tc>
                <a:tc>
                  <a:txBody>
                    <a:bodyPr/>
                    <a:lstStyle/>
                    <a:p>
                      <a:pPr algn="ctr"/>
                      <a:r>
                        <a:rPr lang="en-US" sz="2400" dirty="0" smtClean="0">
                          <a:solidFill>
                            <a:srgbClr val="7030A0"/>
                          </a:solidFill>
                          <a:latin typeface="Arial Black" panose="020B0A04020102020204" pitchFamily="34" charset="0"/>
                        </a:rPr>
                        <a:t>Rockdale Career</a:t>
                      </a:r>
                      <a:r>
                        <a:rPr lang="en-US" sz="2400" baseline="0" dirty="0" smtClean="0">
                          <a:solidFill>
                            <a:srgbClr val="7030A0"/>
                          </a:solidFill>
                          <a:latin typeface="Arial Black" panose="020B0A04020102020204" pitchFamily="34" charset="0"/>
                        </a:rPr>
                        <a:t> Academy</a:t>
                      </a:r>
                      <a:endParaRPr lang="en-US" sz="2400" dirty="0">
                        <a:solidFill>
                          <a:srgbClr val="7030A0"/>
                        </a:solidFill>
                        <a:latin typeface="Arial Black" panose="020B0A04020102020204" pitchFamily="34" charset="0"/>
                      </a:endParaRPr>
                    </a:p>
                  </a:txBody>
                  <a:tcPr/>
                </a:tc>
                <a:tc>
                  <a:txBody>
                    <a:bodyPr/>
                    <a:lstStyle/>
                    <a:p>
                      <a:pPr algn="ctr"/>
                      <a:r>
                        <a:rPr lang="en-US" sz="2400" dirty="0" smtClean="0">
                          <a:solidFill>
                            <a:srgbClr val="FF0000"/>
                          </a:solidFill>
                          <a:latin typeface="Arial Black" panose="020B0A04020102020204" pitchFamily="34" charset="0"/>
                        </a:rPr>
                        <a:t>Rockdale County</a:t>
                      </a:r>
                      <a:r>
                        <a:rPr lang="en-US" sz="2400" baseline="0" dirty="0" smtClean="0">
                          <a:solidFill>
                            <a:srgbClr val="FF0000"/>
                          </a:solidFill>
                          <a:latin typeface="Arial Black" panose="020B0A04020102020204" pitchFamily="34" charset="0"/>
                        </a:rPr>
                        <a:t> High School</a:t>
                      </a:r>
                      <a:endParaRPr lang="en-US" sz="2400" dirty="0">
                        <a:solidFill>
                          <a:srgbClr val="FF0000"/>
                        </a:solidFill>
                        <a:latin typeface="Arial Black" panose="020B0A04020102020204" pitchFamily="34" charset="0"/>
                      </a:endParaRPr>
                    </a:p>
                  </a:txBody>
                  <a:tcPr/>
                </a:tc>
                <a:tc>
                  <a:txBody>
                    <a:bodyPr/>
                    <a:lstStyle/>
                    <a:p>
                      <a:pPr algn="ctr"/>
                      <a:r>
                        <a:rPr lang="en-US" sz="2400" dirty="0" smtClean="0">
                          <a:solidFill>
                            <a:srgbClr val="FFC000"/>
                          </a:solidFill>
                          <a:latin typeface="Arial Black" panose="020B0A04020102020204" pitchFamily="34" charset="0"/>
                        </a:rPr>
                        <a:t>Salem High School</a:t>
                      </a:r>
                      <a:endParaRPr lang="en-US" sz="2400" dirty="0">
                        <a:solidFill>
                          <a:srgbClr val="FFC000"/>
                        </a:solidFill>
                        <a:latin typeface="Arial Black" panose="020B0A04020102020204" pitchFamily="34" charset="0"/>
                      </a:endParaRPr>
                    </a:p>
                  </a:txBody>
                  <a:tcPr/>
                </a:tc>
              </a:tr>
              <a:tr h="2247900">
                <a:tc>
                  <a:txBody>
                    <a:bodyPr/>
                    <a:lstStyle/>
                    <a:p>
                      <a:pPr algn="ctr"/>
                      <a:r>
                        <a:rPr lang="en-US" sz="2400" dirty="0" smtClean="0">
                          <a:latin typeface="Arial Black" panose="020B0A04020102020204" pitchFamily="34" charset="0"/>
                        </a:rPr>
                        <a:t>Noemi Seymour</a:t>
                      </a:r>
                      <a:endParaRPr lang="en-US" sz="2400" dirty="0">
                        <a:latin typeface="Arial Black" panose="020B0A04020102020204" pitchFamily="34" charset="0"/>
                      </a:endParaRPr>
                    </a:p>
                  </a:txBody>
                  <a:tcPr/>
                </a:tc>
                <a:tc>
                  <a:txBody>
                    <a:bodyPr/>
                    <a:lstStyle/>
                    <a:p>
                      <a:pPr algn="ctr"/>
                      <a:r>
                        <a:rPr lang="en-US" sz="2400" dirty="0" smtClean="0">
                          <a:latin typeface="Arial Black" panose="020B0A04020102020204" pitchFamily="34" charset="0"/>
                        </a:rPr>
                        <a:t>Kierstin Montano</a:t>
                      </a:r>
                      <a:endParaRPr lang="en-US" sz="2400" dirty="0">
                        <a:latin typeface="Arial Black" panose="020B0A04020102020204" pitchFamily="34" charset="0"/>
                      </a:endParaRPr>
                    </a:p>
                  </a:txBody>
                  <a:tcPr/>
                </a:tc>
                <a:tc>
                  <a:txBody>
                    <a:bodyPr/>
                    <a:lstStyle/>
                    <a:p>
                      <a:pPr algn="ctr"/>
                      <a:r>
                        <a:rPr lang="en-US" sz="2400" dirty="0" smtClean="0">
                          <a:latin typeface="Arial Black" panose="020B0A04020102020204" pitchFamily="34" charset="0"/>
                        </a:rPr>
                        <a:t>Karen Hardy</a:t>
                      </a:r>
                      <a:endParaRPr lang="en-US" sz="2400" dirty="0">
                        <a:latin typeface="Arial Black" panose="020B0A04020102020204" pitchFamily="34" charset="0"/>
                      </a:endParaRPr>
                    </a:p>
                  </a:txBody>
                  <a:tcPr/>
                </a:tc>
                <a:tc>
                  <a:txBody>
                    <a:bodyPr/>
                    <a:lstStyle/>
                    <a:p>
                      <a:pPr algn="ctr"/>
                      <a:r>
                        <a:rPr lang="en-US" sz="2400" dirty="0" smtClean="0">
                          <a:latin typeface="Arial Black" panose="020B0A04020102020204" pitchFamily="34" charset="0"/>
                        </a:rPr>
                        <a:t>Cynthia Morton</a:t>
                      </a:r>
                      <a:endParaRPr lang="en-US" sz="2400" dirty="0">
                        <a:latin typeface="Arial Black" panose="020B0A04020102020204" pitchFamily="34" charset="0"/>
                      </a:endParaRPr>
                    </a:p>
                  </a:txBody>
                  <a:tcPr/>
                </a:tc>
              </a:tr>
            </a:tbl>
          </a:graphicData>
        </a:graphic>
      </p:graphicFrame>
    </p:spTree>
    <p:extLst>
      <p:ext uri="{BB962C8B-B14F-4D97-AF65-F5344CB8AC3E}">
        <p14:creationId xmlns:p14="http://schemas.microsoft.com/office/powerpoint/2010/main" val="18714626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pPr algn="ctr"/>
            <a:r>
              <a:rPr lang="en-US" dirty="0" smtClean="0">
                <a:solidFill>
                  <a:srgbClr val="00B0F0"/>
                </a:solidFill>
                <a:latin typeface="Arial Black" panose="020B0A04020102020204" pitchFamily="34" charset="0"/>
              </a:rPr>
              <a:t>Heritage High School Peer Mediators</a:t>
            </a:r>
            <a:endParaRPr lang="en-US" dirty="0">
              <a:solidFill>
                <a:srgbClr val="00B0F0"/>
              </a:solidFill>
              <a:latin typeface="Arial Black" panose="020B0A04020102020204" pitchFamily="34" charset="0"/>
            </a:endParaRPr>
          </a:p>
        </p:txBody>
      </p:sp>
    </p:spTree>
    <p:extLst>
      <p:ext uri="{BB962C8B-B14F-4D97-AF65-F5344CB8AC3E}">
        <p14:creationId xmlns:p14="http://schemas.microsoft.com/office/powerpoint/2010/main" val="33378861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286000"/>
            <a:ext cx="8229600" cy="1981200"/>
          </a:xfrm>
        </p:spPr>
        <p:txBody>
          <a:bodyPr>
            <a:normAutofit/>
          </a:bodyPr>
          <a:lstStyle/>
          <a:p>
            <a:pPr marL="0" indent="0" algn="ctr">
              <a:buNone/>
            </a:pPr>
            <a:r>
              <a:rPr lang="en-US" sz="4400" dirty="0" smtClean="0">
                <a:solidFill>
                  <a:srgbClr val="FF0000"/>
                </a:solidFill>
                <a:latin typeface="Arial Black" panose="020B0A04020102020204" pitchFamily="34" charset="0"/>
              </a:rPr>
              <a:t>Rockdale County High School</a:t>
            </a:r>
            <a:endParaRPr lang="en-US" sz="4400" dirty="0">
              <a:solidFill>
                <a:srgbClr val="FF0000"/>
              </a:solidFill>
            </a:endParaRPr>
          </a:p>
        </p:txBody>
      </p:sp>
    </p:spTree>
    <p:extLst>
      <p:ext uri="{BB962C8B-B14F-4D97-AF65-F5344CB8AC3E}">
        <p14:creationId xmlns:p14="http://schemas.microsoft.com/office/powerpoint/2010/main" val="5469673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229600" cy="1143000"/>
          </a:xfrm>
        </p:spPr>
        <p:txBody>
          <a:bodyPr/>
          <a:lstStyle/>
          <a:p>
            <a:pPr algn="ctr"/>
            <a:r>
              <a:rPr lang="en-US" dirty="0"/>
              <a:t> </a:t>
            </a:r>
            <a:r>
              <a:rPr lang="en-US" dirty="0" smtClean="0">
                <a:solidFill>
                  <a:srgbClr val="FFC000"/>
                </a:solidFill>
                <a:latin typeface="Arial Black" panose="020B0A04020102020204" pitchFamily="34" charset="0"/>
              </a:rPr>
              <a:t>Salem High School</a:t>
            </a:r>
            <a:endParaRPr lang="en-US" dirty="0">
              <a:solidFill>
                <a:srgbClr val="FFC000"/>
              </a:solidFill>
              <a:latin typeface="Arial Black" panose="020B0A04020102020204" pitchFamily="34" charset="0"/>
            </a:endParaRPr>
          </a:p>
        </p:txBody>
      </p:sp>
    </p:spTree>
    <p:extLst>
      <p:ext uri="{BB962C8B-B14F-4D97-AF65-F5344CB8AC3E}">
        <p14:creationId xmlns:p14="http://schemas.microsoft.com/office/powerpoint/2010/main" val="14644949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PEER MEDIATOR PLEDGE</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I pledge to make each mediation a voluntary process and not to interfere with party self-determination for any reason.</a:t>
            </a:r>
          </a:p>
          <a:p>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I pledge to refrain from favoritism, bias, or prejudice. If I cannot be fair, I will withdraw from the mediation.</a:t>
            </a:r>
          </a:p>
          <a:p>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I pledge to avoid conflicts of interests in a mediation.</a:t>
            </a:r>
          </a:p>
          <a:p>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I pledge to practice my skills and not conduct a mediation beyond my skill level.</a:t>
            </a:r>
          </a:p>
          <a:p>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I pledge to keep all information gathered in a mediation confidential unless it falls in one of the three categories: harm to self, harm to others, harm by others.</a:t>
            </a: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793286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2013 Statistics</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In 2013, over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50 students from all high schools in Rockdale County were trained in peer mediation at Rockdale Career Academy.  </a:t>
            </a:r>
            <a:endPar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Fall 2013, over 15 peer mediations were conducted with a 97% success rate. </a:t>
            </a:r>
          </a:p>
          <a:p>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Personally, as a result of the training, peer mediators felt they were able to communicate better with others and handle their own conflicts.</a:t>
            </a:r>
          </a:p>
          <a:p>
            <a:endParaRPr lang="en-US" dirty="0"/>
          </a:p>
        </p:txBody>
      </p:sp>
    </p:spTree>
    <p:extLst>
      <p:ext uri="{BB962C8B-B14F-4D97-AF65-F5344CB8AC3E}">
        <p14:creationId xmlns:p14="http://schemas.microsoft.com/office/powerpoint/2010/main" val="3686429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YAPP Mobile App</a:t>
            </a:r>
            <a:endParaRPr lang="en-US" dirty="0">
              <a:latin typeface="Arial Black" panose="020B0A0402010202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58202" y="1806575"/>
            <a:ext cx="2827596" cy="4052888"/>
          </a:xfrm>
        </p:spPr>
      </p:pic>
    </p:spTree>
    <p:extLst>
      <p:ext uri="{BB962C8B-B14F-4D97-AF65-F5344CB8AC3E}">
        <p14:creationId xmlns:p14="http://schemas.microsoft.com/office/powerpoint/2010/main" val="30952932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a:t>
            </a:r>
            <a:endParaRPr lang="en-US" dirty="0"/>
          </a:p>
        </p:txBody>
      </p:sp>
      <p:sp>
        <p:nvSpPr>
          <p:cNvPr id="3" name="Content Placeholder 2"/>
          <p:cNvSpPr>
            <a:spLocks noGrp="1"/>
          </p:cNvSpPr>
          <p:nvPr>
            <p:ph idx="1"/>
          </p:nvPr>
        </p:nvSpPr>
        <p:spPr/>
        <p:txBody>
          <a:bodyPr/>
          <a:lstStyle/>
          <a:p>
            <a:r>
              <a:rPr lang="en-US" dirty="0" smtClean="0"/>
              <a:t>Conflict Coaching</a:t>
            </a:r>
          </a:p>
          <a:p>
            <a:r>
              <a:rPr lang="en-US" dirty="0" smtClean="0"/>
              <a:t>Peer Restorative Processes</a:t>
            </a:r>
          </a:p>
          <a:p>
            <a:r>
              <a:rPr lang="en-US" dirty="0" smtClean="0"/>
              <a:t>Peer Mediation Competition</a:t>
            </a:r>
          </a:p>
          <a:p>
            <a:r>
              <a:rPr lang="en-US" dirty="0" smtClean="0"/>
              <a:t>Peer Mediation Scholarships</a:t>
            </a:r>
          </a:p>
          <a:p>
            <a:r>
              <a:rPr lang="en-US" dirty="0" smtClean="0"/>
              <a:t>Youth Day, Cincinnati, Ohio</a:t>
            </a:r>
          </a:p>
          <a:p>
            <a:pPr marL="0" indent="0">
              <a:buNone/>
            </a:pPr>
            <a:endParaRPr lang="en-US" dirty="0"/>
          </a:p>
        </p:txBody>
      </p:sp>
    </p:spTree>
    <p:extLst>
      <p:ext uri="{BB962C8B-B14F-4D97-AF65-F5344CB8AC3E}">
        <p14:creationId xmlns:p14="http://schemas.microsoft.com/office/powerpoint/2010/main" val="24710986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Quote</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2800" i="1" dirty="0" smtClean="0">
                <a:latin typeface="Arial Unicode MS" panose="020B0604020202020204" pitchFamily="34" charset="-128"/>
                <a:ea typeface="Arial Unicode MS" panose="020B0604020202020204" pitchFamily="34" charset="-128"/>
                <a:cs typeface="Arial Unicode MS" panose="020B0604020202020204" pitchFamily="34" charset="-128"/>
              </a:rPr>
              <a:t>“We live in a world in which we need to share responsibility. It’s easy to say ‘It’s not my child, not my community, not my world, not my problem.’ Then there are those who see the need and respond. I consider those people my heroes.” - Fred Rogers</a:t>
            </a:r>
            <a:endParaRPr lang="en-US" sz="2800" i="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1923746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Black" panose="020B0A04020102020204" pitchFamily="34" charset="0"/>
              </a:rPr>
              <a:t>What is Mediation?</a:t>
            </a:r>
            <a:endParaRPr lang="en-US" sz="3600" dirty="0">
              <a:latin typeface="Arial Black" panose="020B0A04020102020204" pitchFamily="34" charset="0"/>
            </a:endParaRPr>
          </a:p>
        </p:txBody>
      </p:sp>
      <p:sp>
        <p:nvSpPr>
          <p:cNvPr id="3" name="Content Placeholder 2"/>
          <p:cNvSpPr>
            <a:spLocks noGrp="1"/>
          </p:cNvSpPr>
          <p:nvPr>
            <p:ph idx="1"/>
          </p:nvPr>
        </p:nvSpPr>
        <p:spPr/>
        <p:txBody>
          <a:bodyPr>
            <a:noAutofit/>
          </a:bodyPr>
          <a:lstStyle/>
          <a:p>
            <a:pPr marL="0" indent="0">
              <a:buNone/>
            </a:pP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Mediation includes a neutral third party, a trained peer </a:t>
            </a: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mediator, and students who are willing to solve their </a:t>
            </a:r>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own conflict(s</a:t>
            </a: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buNone/>
            </a:pPr>
            <a:endParaRPr lang="en-US" sz="2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The key to mediation is that students must be willing to participate in the process! </a:t>
            </a:r>
            <a:endParaRPr lang="en-US" sz="2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153666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Rockdale County Schools Peer </a:t>
            </a:r>
            <a:r>
              <a:rPr lang="en-US" smtClean="0"/>
              <a:t>Mediation Program</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139324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124200"/>
            <a:ext cx="7125113" cy="924475"/>
          </a:xfrm>
        </p:spPr>
        <p:txBody>
          <a:bodyPr/>
          <a:lstStyle/>
          <a:p>
            <a:r>
              <a:rPr lang="en-US" sz="4400" dirty="0" smtClean="0">
                <a:latin typeface="Arial Black" panose="020B0A04020102020204" pitchFamily="34" charset="0"/>
              </a:rPr>
              <a:t>In the words of the students…</a:t>
            </a:r>
            <a:endParaRPr lang="en-US" sz="4400" dirty="0">
              <a:latin typeface="Arial Black" panose="020B0A04020102020204" pitchFamily="34" charset="0"/>
            </a:endParaRPr>
          </a:p>
        </p:txBody>
      </p:sp>
    </p:spTree>
    <p:extLst>
      <p:ext uri="{BB962C8B-B14F-4D97-AF65-F5344CB8AC3E}">
        <p14:creationId xmlns:p14="http://schemas.microsoft.com/office/powerpoint/2010/main" val="3280558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rPr>
              <a:t>Derrick Williamson</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buNone/>
            </a:pPr>
            <a:endParaRPr lang="en-US" sz="2800" dirty="0" smtClean="0">
              <a:latin typeface="Arial Black" panose="020B0A04020102020204" pitchFamily="34" charset="0"/>
            </a:endParaRPr>
          </a:p>
          <a:p>
            <a:pPr marL="0" indent="0">
              <a:buNone/>
            </a:pPr>
            <a:endParaRPr lang="en-US" sz="2800" dirty="0">
              <a:latin typeface="Arial Black" panose="020B0A04020102020204" pitchFamily="34" charset="0"/>
            </a:endParaRPr>
          </a:p>
          <a:p>
            <a:pPr marL="0" indent="0">
              <a:buNone/>
            </a:pPr>
            <a:endParaRPr lang="en-US" sz="2800" dirty="0" smtClean="0">
              <a:latin typeface="Arial Black" panose="020B0A04020102020204" pitchFamily="34" charset="0"/>
            </a:endParaRPr>
          </a:p>
          <a:p>
            <a:pPr marL="0" indent="0">
              <a:buNone/>
            </a:pPr>
            <a:endParaRPr lang="en-US" sz="2800" dirty="0">
              <a:latin typeface="Arial Black" panose="020B0A04020102020204" pitchFamily="34" charset="0"/>
            </a:endParaRPr>
          </a:p>
          <a:p>
            <a:pPr marL="0" indent="0">
              <a:buNone/>
            </a:pPr>
            <a:r>
              <a:rPr lang="en-US" sz="2800" dirty="0" smtClean="0">
                <a:latin typeface="Arial Black" panose="020B0A04020102020204" pitchFamily="34" charset="0"/>
              </a:rPr>
              <a:t>Conflict cannot survive without your participation.</a:t>
            </a:r>
          </a:p>
          <a:p>
            <a:pPr marL="0" indent="0">
              <a:buNone/>
            </a:pPr>
            <a:r>
              <a:rPr lang="en-US" sz="2800" dirty="0" smtClean="0">
                <a:latin typeface="Arial Black" panose="020B0A04020102020204" pitchFamily="34" charset="0"/>
              </a:rPr>
              <a:t>Wayne Dyer</a:t>
            </a:r>
            <a:endParaRPr lang="en-US" sz="2800" dirty="0">
              <a:latin typeface="Arial Black" panose="020B0A04020102020204" pitchFamily="34" charset="0"/>
            </a:endParaRPr>
          </a:p>
        </p:txBody>
      </p:sp>
    </p:spTree>
    <p:extLst>
      <p:ext uri="{BB962C8B-B14F-4D97-AF65-F5344CB8AC3E}">
        <p14:creationId xmlns:p14="http://schemas.microsoft.com/office/powerpoint/2010/main" val="31513532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rPr>
              <a:t>Tashiana Fisher</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endParaRPr lang="en-US" dirty="0" smtClean="0"/>
          </a:p>
          <a:p>
            <a:r>
              <a:rPr lang="en-US" dirty="0" smtClean="0">
                <a:latin typeface="Arial Black" panose="020B0A04020102020204" pitchFamily="34" charset="0"/>
              </a:rPr>
              <a:t>Story of the Starfish</a:t>
            </a:r>
            <a:endParaRPr lang="en-US" dirty="0">
              <a:latin typeface="Arial Black" panose="020B0A04020102020204" pitchFamily="34" charset="0"/>
            </a:endParaRPr>
          </a:p>
          <a:p>
            <a:endParaRPr lang="en-US" dirty="0" smtClean="0"/>
          </a:p>
          <a:p>
            <a:endParaRPr lang="en-US" dirty="0"/>
          </a:p>
          <a:p>
            <a:endParaRPr lang="en-US" dirty="0" smtClean="0"/>
          </a:p>
          <a:p>
            <a:endParaRPr lang="en-US" dirty="0"/>
          </a:p>
          <a:p>
            <a:endParaRPr lang="en-US" dirty="0" smtClean="0"/>
          </a:p>
          <a:p>
            <a:r>
              <a:rPr lang="en-US" dirty="0" smtClean="0"/>
              <a:t>http://www.youtube.com/watch?v=_</a:t>
            </a:r>
            <a:r>
              <a:rPr lang="en-US" dirty="0"/>
              <a:t>Qtr4YLRvZI</a:t>
            </a:r>
          </a:p>
        </p:txBody>
      </p:sp>
      <p:pic>
        <p:nvPicPr>
          <p:cNvPr id="1026" name="Picture 2" descr="C:\Users\cmorton\AppData\Local\Microsoft\Windows\Temporary Internet Files\Content.IE5\AKJNYPWH\MC90033186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1502" y="1371600"/>
            <a:ext cx="2941612"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35968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rial Black" panose="020B0A04020102020204" pitchFamily="34" charset="0"/>
              </a:rPr>
              <a:t>The goals of the RCPS Peer Mediation Program</a:t>
            </a:r>
            <a:endParaRPr lang="en-US" sz="3600"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R</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educing the amount of time adults spend on disciplinary issues; </a:t>
            </a:r>
          </a:p>
          <a:p>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D</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ecreasing in-school and out-of-school suspensions for students; </a:t>
            </a:r>
          </a:p>
          <a:p>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Improving attitudes and behaviors regarding conflict; </a:t>
            </a:r>
          </a:p>
          <a:p>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I</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mproving school climate; </a:t>
            </a:r>
          </a:p>
          <a:p>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Advancing academic achievement by increasing attendance; </a:t>
            </a:r>
          </a:p>
          <a:p>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R</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educing dropout rates. </a:t>
            </a:r>
          </a:p>
          <a:p>
            <a:endParaRPr lang="en-US" dirty="0"/>
          </a:p>
        </p:txBody>
      </p:sp>
    </p:spTree>
    <p:extLst>
      <p:ext uri="{BB962C8B-B14F-4D97-AF65-F5344CB8AC3E}">
        <p14:creationId xmlns:p14="http://schemas.microsoft.com/office/powerpoint/2010/main" val="34566123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Types of Disputes Suitable for Peer Mediation</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fontScale="92500" lnSpcReduction="10000"/>
          </a:bodyPr>
          <a:lstStyle/>
          <a:p>
            <a:pPr lvl="0"/>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Gossip and rumors</a:t>
            </a:r>
          </a:p>
          <a:p>
            <a:pPr lvl="0"/>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Name calling</a:t>
            </a:r>
          </a:p>
          <a:p>
            <a:pPr lvl="0"/>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Property disputes</a:t>
            </a:r>
          </a:p>
          <a:p>
            <a:pPr lvl="0"/>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Relationship problems</a:t>
            </a:r>
          </a:p>
          <a:p>
            <a:pPr lvl="0"/>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Disputes on Face book, Twitter, Instagram, and Ask FM</a:t>
            </a:r>
          </a:p>
          <a:p>
            <a:pPr lvl="0"/>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Misunderstandings</a:t>
            </a:r>
          </a:p>
          <a:p>
            <a:pPr lvl="0"/>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Aftercare when students return from suspension</a:t>
            </a:r>
          </a:p>
          <a:p>
            <a:pPr marL="0" indent="0">
              <a:buNone/>
            </a:pPr>
            <a:r>
              <a:rPr lang="en-US" dirty="0"/>
              <a:t/>
            </a:r>
            <a:br>
              <a:rPr lang="en-US" dirty="0"/>
            </a:br>
            <a:endParaRPr lang="en-US" dirty="0"/>
          </a:p>
        </p:txBody>
      </p:sp>
    </p:spTree>
    <p:extLst>
      <p:ext uri="{BB962C8B-B14F-4D97-AF65-F5344CB8AC3E}">
        <p14:creationId xmlns:p14="http://schemas.microsoft.com/office/powerpoint/2010/main" val="27441366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latin typeface="Arial Black" panose="020B0A04020102020204" pitchFamily="34" charset="0"/>
              </a:rPr>
              <a:t>Types of disputes that are </a:t>
            </a:r>
            <a:r>
              <a:rPr lang="en-US" b="1" u="sng" dirty="0" smtClean="0">
                <a:latin typeface="Arial Black" panose="020B0A04020102020204" pitchFamily="34" charset="0"/>
              </a:rPr>
              <a:t>not</a:t>
            </a:r>
            <a:r>
              <a:rPr lang="en-US" b="1" dirty="0" smtClean="0">
                <a:latin typeface="Arial Black" panose="020B0A04020102020204" pitchFamily="34" charset="0"/>
              </a:rPr>
              <a:t> suitable</a:t>
            </a:r>
            <a:r>
              <a:rPr lang="en-US" dirty="0" smtClean="0">
                <a:latin typeface="Arial Black" panose="020B0A04020102020204" pitchFamily="34" charset="0"/>
              </a:rPr>
              <a:t> for peer mediation</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sz="2800" dirty="0" smtClean="0"/>
              <a:t>Physical </a:t>
            </a:r>
            <a:r>
              <a:rPr lang="en-US" sz="2800" dirty="0"/>
              <a:t>Fights</a:t>
            </a:r>
          </a:p>
          <a:p>
            <a:pPr lvl="0"/>
            <a:r>
              <a:rPr lang="en-US" sz="2800" dirty="0"/>
              <a:t>Bullying</a:t>
            </a:r>
          </a:p>
          <a:p>
            <a:pPr lvl="0"/>
            <a:r>
              <a:rPr lang="en-US" sz="2800" dirty="0"/>
              <a:t>Sexual Assault</a:t>
            </a:r>
          </a:p>
          <a:p>
            <a:pPr lvl="0"/>
            <a:r>
              <a:rPr lang="en-US" sz="2800" dirty="0"/>
              <a:t>Illegal activities</a:t>
            </a:r>
          </a:p>
          <a:p>
            <a:pPr lvl="0"/>
            <a:r>
              <a:rPr lang="en-US" sz="2800" dirty="0"/>
              <a:t>Violence due to weapons</a:t>
            </a:r>
          </a:p>
          <a:p>
            <a:endParaRPr lang="en-US" dirty="0"/>
          </a:p>
        </p:txBody>
      </p:sp>
    </p:spTree>
    <p:extLst>
      <p:ext uri="{BB962C8B-B14F-4D97-AF65-F5344CB8AC3E}">
        <p14:creationId xmlns:p14="http://schemas.microsoft.com/office/powerpoint/2010/main" val="40834383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latin typeface="Arial Black" panose="020B0A04020102020204" pitchFamily="34" charset="0"/>
              </a:rPr>
              <a:t>Training</a:t>
            </a:r>
            <a:endParaRPr lang="en-US" sz="4000"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3200" dirty="0">
                <a:latin typeface="Arial Unicode MS" panose="020B0604020202020204" pitchFamily="34" charset="-128"/>
                <a:ea typeface="Arial Unicode MS" panose="020B0604020202020204" pitchFamily="34" charset="-128"/>
                <a:cs typeface="Arial Unicode MS" panose="020B0604020202020204" pitchFamily="34" charset="-128"/>
              </a:rPr>
              <a:t>Peer mediators go through </a:t>
            </a:r>
            <a:r>
              <a:rPr lang="en-US" sz="3200" b="1" dirty="0">
                <a:latin typeface="Arial Unicode MS" panose="020B0604020202020204" pitchFamily="34" charset="-128"/>
                <a:ea typeface="Arial Unicode MS" panose="020B0604020202020204" pitchFamily="34" charset="-128"/>
                <a:cs typeface="Arial Unicode MS" panose="020B0604020202020204" pitchFamily="34" charset="-128"/>
              </a:rPr>
              <a:t>20 hours of intensive training</a:t>
            </a:r>
            <a:r>
              <a:rPr lang="en-US" sz="3200" dirty="0">
                <a:latin typeface="Arial Unicode MS" panose="020B0604020202020204" pitchFamily="34" charset="-128"/>
                <a:ea typeface="Arial Unicode MS" panose="020B0604020202020204" pitchFamily="34" charset="-128"/>
                <a:cs typeface="Arial Unicode MS" panose="020B0604020202020204" pitchFamily="34" charset="-128"/>
              </a:rPr>
              <a:t> during the fall semester to participate in the program.  </a:t>
            </a:r>
            <a:endParaRPr lang="en-US" sz="32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3200" dirty="0" smtClean="0">
                <a:latin typeface="Arial Unicode MS" panose="020B0604020202020204" pitchFamily="34" charset="-128"/>
                <a:ea typeface="Arial Unicode MS" panose="020B0604020202020204" pitchFamily="34" charset="-128"/>
                <a:cs typeface="Arial Unicode MS" panose="020B0604020202020204" pitchFamily="34" charset="-128"/>
              </a:rPr>
              <a:t>Each mediator must practice his/her skills for 5 additional hours!</a:t>
            </a:r>
            <a:endParaRPr lang="en-US" sz="3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136113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Summer">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132</TotalTime>
  <Words>571</Words>
  <Application>Microsoft Office PowerPoint</Application>
  <PresentationFormat>On-screen Show (4:3)</PresentationFormat>
  <Paragraphs>89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Summer</vt:lpstr>
      <vt:lpstr>Rockdale County Schools</vt:lpstr>
      <vt:lpstr>What is Mediation?</vt:lpstr>
      <vt:lpstr>In the words of the students…</vt:lpstr>
      <vt:lpstr>Derrick Williamson</vt:lpstr>
      <vt:lpstr>Tashiana Fisher</vt:lpstr>
      <vt:lpstr>The goals of the RCPS Peer Mediation Program</vt:lpstr>
      <vt:lpstr>Types of Disputes Suitable for Peer Mediation</vt:lpstr>
      <vt:lpstr>Types of disputes that are not suitable for peer mediation</vt:lpstr>
      <vt:lpstr>Training</vt:lpstr>
      <vt:lpstr>Peer Mediation Coordinators</vt:lpstr>
      <vt:lpstr>Peer Mediation Coordinators</vt:lpstr>
      <vt:lpstr>Heritage High School Peer Mediators</vt:lpstr>
      <vt:lpstr>PowerPoint Presentation</vt:lpstr>
      <vt:lpstr> Salem High School</vt:lpstr>
      <vt:lpstr>PEER MEDIATOR PLEDGE</vt:lpstr>
      <vt:lpstr>2013 Statistics</vt:lpstr>
      <vt:lpstr>YAPP Mobile App</vt:lpstr>
      <vt:lpstr>Future…</vt:lpstr>
      <vt:lpstr>Quote</vt:lpstr>
      <vt:lpstr>Goal of Rockdale County Schools Peer Mediation Program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Rockdale County Schools</dc:title>
  <dc:creator>Cynthia Morton - Salem High</dc:creator>
  <cp:lastModifiedBy>Liya Endale - RCA</cp:lastModifiedBy>
  <cp:revision>12</cp:revision>
  <dcterms:created xsi:type="dcterms:W3CDTF">2014-02-25T03:42:30Z</dcterms:created>
  <dcterms:modified xsi:type="dcterms:W3CDTF">2014-02-25T21:08:13Z</dcterms:modified>
</cp:coreProperties>
</file>